
<file path=[Content_Types].xml><?xml version="1.0" encoding="utf-8"?>
<Types xmlns="http://schemas.openxmlformats.org/package/2006/content-types">
  <Default Extension="xml" ContentType="application/xml"/>
  <Default Extension="jpeg" ContentType="image/jpeg"/>
  <Default Extension="jpg" ContentType="image/jpeg"/>
  <Default Extension="mp3" ContentType="audio/unknown"/>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8" r:id="rId4"/>
    <p:sldId id="295" r:id="rId5"/>
    <p:sldId id="260" r:id="rId6"/>
    <p:sldId id="262" r:id="rId7"/>
    <p:sldId id="334" r:id="rId8"/>
    <p:sldId id="335" r:id="rId9"/>
    <p:sldId id="336" r:id="rId10"/>
    <p:sldId id="296" r:id="rId11"/>
    <p:sldId id="297" r:id="rId12"/>
    <p:sldId id="298" r:id="rId13"/>
    <p:sldId id="299" r:id="rId14"/>
    <p:sldId id="337" r:id="rId15"/>
    <p:sldId id="338"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86350" autoAdjust="0"/>
  </p:normalViewPr>
  <p:slideViewPr>
    <p:cSldViewPr snapToGrid="0" showGuides="1">
      <p:cViewPr>
        <p:scale>
          <a:sx n="76" d="100"/>
          <a:sy n="76" d="100"/>
        </p:scale>
        <p:origin x="-1880" y="-408"/>
      </p:cViewPr>
      <p:guideLst>
        <p:guide orient="horz" pos="86"/>
        <p:guide pos="2880"/>
        <p:guide pos="294"/>
      </p:guideLst>
    </p:cSldViewPr>
  </p:slideViewPr>
  <p:outlineViewPr>
    <p:cViewPr>
      <p:scale>
        <a:sx n="33" d="100"/>
        <a:sy n="33" d="100"/>
      </p:scale>
      <p:origin x="0" y="5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A8C8B-75AF-4AB2-B4B9-C6C3EB76A2FA}" type="datetimeFigureOut">
              <a:rPr lang="en-US" smtClean="0"/>
              <a:t>4/5/14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051AC-7892-4664-BFA2-207A07D5D128}" type="slidenum">
              <a:rPr lang="en-US" smtClean="0"/>
              <a:t>‹#›</a:t>
            </a:fld>
            <a:endParaRPr lang="en-US"/>
          </a:p>
        </p:txBody>
      </p:sp>
    </p:spTree>
    <p:extLst>
      <p:ext uri="{BB962C8B-B14F-4D97-AF65-F5344CB8AC3E}">
        <p14:creationId xmlns:p14="http://schemas.microsoft.com/office/powerpoint/2010/main" val="214364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5" rIns="91430" bIns="45715"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03FB05B0-0E47-4E21-A4D1-909984082C7C}" type="slidenum">
              <a:rPr lang="en-US" sz="1200">
                <a:latin typeface="Times" charset="0"/>
              </a:rPr>
              <a:pPr algn="r"/>
              <a:t>4</a:t>
            </a:fld>
            <a:endParaRPr lang="en-US" sz="1200">
              <a:latin typeface="Times" charset="0"/>
            </a:endParaRPr>
          </a:p>
        </p:txBody>
      </p:sp>
      <p:sp>
        <p:nvSpPr>
          <p:cNvPr id="9218"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90454" tIns="45228" rIns="90454" bIns="45228"/>
          <a:lstStyle/>
          <a:p>
            <a:endParaRPr lang="en-US" smtClean="0">
              <a:latin typeface="Times"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5" rIns="91430" bIns="45715"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DB046F9B-BFDC-4DA0-B94B-13AFB2874D61}" type="slidenum">
              <a:rPr lang="en-US" sz="1200">
                <a:latin typeface="Times" charset="0"/>
              </a:rPr>
              <a:pPr algn="r"/>
              <a:t>5</a:t>
            </a:fld>
            <a:endParaRPr lang="en-US" sz="1200">
              <a:latin typeface="Times" charset="0"/>
            </a:endParaRPr>
          </a:p>
        </p:txBody>
      </p:sp>
      <p:sp>
        <p:nvSpPr>
          <p:cNvPr id="13314" name="Rectangle 2"/>
          <p:cNvSpPr>
            <a:spLocks noGrp="1" noRot="1" noChangeAspect="1" noChangeArrowheads="1" noTextEdit="1"/>
          </p:cNvSpPr>
          <p:nvPr>
            <p:ph type="sldImg"/>
          </p:nvPr>
        </p:nvSpPr>
        <p:spPr>
          <a:xfrm>
            <a:off x="1143000" y="685800"/>
            <a:ext cx="4572000" cy="3429000"/>
          </a:xfrm>
          <a:ln/>
        </p:spPr>
      </p:sp>
      <p:sp>
        <p:nvSpPr>
          <p:cNvPr id="1331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30" tIns="45715" rIns="91430" bIns="45715"/>
          <a:lstStyle/>
          <a:p>
            <a:endParaRPr lang="en-US" smtClean="0">
              <a:latin typeface="Times"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28" tIns="45714" rIns="91428" bIns="45714"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D3304F11-7981-4A91-927A-3E5829A8BBD7}" type="slidenum">
              <a:rPr lang="en-US" sz="1200">
                <a:latin typeface="Times" charset="0"/>
              </a:rPr>
              <a:pPr algn="r"/>
              <a:t>6</a:t>
            </a:fld>
            <a:endParaRPr lang="en-US" sz="1200">
              <a:latin typeface="Times"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687388" y="4343400"/>
            <a:ext cx="548322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smtClean="0">
              <a:latin typeface="Times"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28" tIns="45714" rIns="91428" bIns="45714"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86C3198D-96E0-4EFA-ABFB-AC3247B4801A}" type="slidenum">
              <a:rPr lang="en-US" sz="1200">
                <a:latin typeface="Times" charset="0"/>
              </a:rPr>
              <a:pPr algn="r"/>
              <a:t>7</a:t>
            </a:fld>
            <a:endParaRPr lang="en-US" sz="1200">
              <a:latin typeface="Times"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smtClean="0">
              <a:latin typeface="Times"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28" tIns="45714" rIns="91428" bIns="45714"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86C3198D-96E0-4EFA-ABFB-AC3247B4801A}" type="slidenum">
              <a:rPr lang="en-US" sz="1200">
                <a:latin typeface="Times" charset="0"/>
              </a:rPr>
              <a:pPr algn="r"/>
              <a:t>8</a:t>
            </a:fld>
            <a:endParaRPr lang="en-US" sz="1200">
              <a:latin typeface="Times"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smtClean="0">
              <a:latin typeface="Times"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5" rIns="91430" bIns="45715"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00B36FA5-AF63-48EB-97AB-BF6B1435DE06}" type="slidenum">
              <a:rPr lang="en-US" sz="1200">
                <a:latin typeface="Times" charset="0"/>
              </a:rPr>
              <a:pPr algn="r"/>
              <a:t>15</a:t>
            </a:fld>
            <a:endParaRPr lang="en-US" sz="1200">
              <a:latin typeface="Times" charset="0"/>
            </a:endParaRPr>
          </a:p>
        </p:txBody>
      </p:sp>
      <p:sp>
        <p:nvSpPr>
          <p:cNvPr id="4608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90454" tIns="45228" rIns="90454" bIns="45228"/>
          <a:lstStyle/>
          <a:p>
            <a:endParaRPr lang="en-US" smtClean="0">
              <a:latin typeface="Times"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Marler_dark_CVR-v2b.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0" y="2168525"/>
            <a:ext cx="4270248" cy="1122363"/>
          </a:xfrm>
        </p:spPr>
        <p:txBody>
          <a:bodyPr>
            <a:noAutofit/>
          </a:bodyPr>
          <a:lstStyle>
            <a:lvl1pPr algn="ctr">
              <a:defRPr sz="32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pPr/>
              <a:t>4/5/14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pPr/>
              <a:t>4/5/14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36525"/>
            <a:ext cx="8315325"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1012" y="1308100"/>
            <a:ext cx="4090988"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08100"/>
            <a:ext cx="4092575"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59691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C5265-EB1C-48A3-9869-7F8302CADCA6}" type="datetimeFigureOut">
              <a:rPr lang="en-US" smtClean="0"/>
              <a:pPr/>
              <a:t>4/5/14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C5265-EB1C-48A3-9869-7F8302CADCA6}" type="datetimeFigureOut">
              <a:rPr lang="en-US" smtClean="0"/>
              <a:pPr/>
              <a:t>4/5/14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C5265-EB1C-48A3-9869-7F8302CADCA6}" type="datetimeFigureOut">
              <a:rPr lang="en-US" smtClean="0"/>
              <a:pPr/>
              <a:t>4/5/14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C5265-EB1C-48A3-9869-7F8302CADCA6}" type="datetimeFigureOut">
              <a:rPr lang="en-US" smtClean="0"/>
              <a:pPr/>
              <a:t>4/5/14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C5265-EB1C-48A3-9869-7F8302CADCA6}" type="datetimeFigureOut">
              <a:rPr lang="en-US" smtClean="0"/>
              <a:pPr/>
              <a:t>4/5/14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C5265-EB1C-48A3-9869-7F8302CADCA6}" type="datetimeFigureOut">
              <a:rPr lang="en-US" smtClean="0"/>
              <a:pPr/>
              <a:t>4/5/14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C5265-EB1C-48A3-9869-7F8302CADCA6}" type="datetimeFigureOut">
              <a:rPr lang="en-US" smtClean="0"/>
              <a:pPr/>
              <a:t>4/5/14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8448"/>
            <a:ext cx="8394192" cy="4645152"/>
          </a:xfrm>
        </p:spPr>
        <p:txBody>
          <a:bodyPr/>
          <a:lstStyle>
            <a:lvl4pPr>
              <a:buNone/>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C5265-EB1C-48A3-9869-7F8302CADCA6}" type="datetimeFigureOut">
              <a:rPr lang="en-US" smtClean="0"/>
              <a:pPr/>
              <a:t>4/5/14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C5265-EB1C-48A3-9869-7F8302CADCA6}" type="datetimeFigureOut">
              <a:rPr lang="en-US" smtClean="0"/>
              <a:pPr/>
              <a:t>4/5/14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C5265-EB1C-48A3-9869-7F8302CADCA6}" type="datetimeFigureOut">
              <a:rPr lang="en-US" smtClean="0"/>
              <a:pPr/>
              <a:t>4/5/14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C5265-EB1C-48A3-9869-7F8302CADCA6}" type="datetimeFigureOut">
              <a:rPr lang="en-US" smtClean="0"/>
              <a:pPr/>
              <a:t>4/5/14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08100"/>
            <a:ext cx="5358638" cy="4818063"/>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pPr/>
              <a:t>4/5/14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632039-7E32-4A9D-B8A7-5F30E07AFB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rler_dark_BAK-v2.jpg"/>
          <p:cNvPicPr>
            <a:picLocks noChangeAspect="1"/>
          </p:cNvPicPr>
          <p:nvPr userDrawn="1"/>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7160"/>
            <a:ext cx="8394192" cy="694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8100"/>
            <a:ext cx="8394192" cy="4791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191000" y="6324600"/>
            <a:ext cx="7620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99632039-7E32-4A9D-B8A7-5F30E07AFB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spcBef>
          <a:spcPct val="0"/>
        </a:spcBef>
        <a:buNone/>
        <a:defRPr sz="3200" kern="1200">
          <a:solidFill>
            <a:srgbClr val="FFCC00"/>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FFCC00"/>
        </a:buClr>
        <a:buFont typeface="Arial" pitchFamily="34" charset="0"/>
        <a:buChar char="•"/>
        <a:defRPr sz="28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FFCC00"/>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FFCC00"/>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C5265-EB1C-48A3-9869-7F8302CADCA6}" type="datetimeFigureOut">
              <a:rPr lang="en-US" smtClean="0"/>
              <a:pPr/>
              <a:t>4/5/14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21DDB-4EB8-4006-B72F-6C7CDCE932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9.png"/><Relationship Id="rId1" Type="http://schemas.microsoft.com/office/2007/relationships/media" Target="../media/media1.mp3"/><Relationship Id="rId2" Type="http://schemas.openxmlformats.org/officeDocument/2006/relationships/audio"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007556" y="1882621"/>
            <a:ext cx="4984044" cy="2446066"/>
          </a:xfrm>
        </p:spPr>
        <p:txBody>
          <a:bodyPr/>
          <a:lstStyle/>
          <a:p>
            <a:pPr algn="l"/>
            <a:r>
              <a:rPr lang="en-US" i="1" dirty="0" smtClean="0"/>
              <a:t>The Shifting Landscape of Foodborne Illness Litigation</a:t>
            </a:r>
            <a:endParaRPr lang="en-US" i="1" dirty="0"/>
          </a:p>
        </p:txBody>
      </p:sp>
      <p:sp>
        <p:nvSpPr>
          <p:cNvPr id="4" name="Title 7"/>
          <p:cNvSpPr txBox="1">
            <a:spLocks/>
          </p:cNvSpPr>
          <p:nvPr/>
        </p:nvSpPr>
        <p:spPr>
          <a:xfrm>
            <a:off x="4572000" y="4284195"/>
            <a:ext cx="4419600" cy="11223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algn="l"/>
            <a:r>
              <a:rPr lang="en-US" sz="2000" dirty="0" smtClean="0">
                <a:solidFill>
                  <a:srgbClr val="FFCC00"/>
                </a:solidFill>
              </a:rPr>
              <a:t>William D. Marler, Esq.</a:t>
            </a:r>
          </a:p>
          <a:p>
            <a:pPr algn="l"/>
            <a:r>
              <a:rPr lang="en-US" sz="2000" dirty="0" smtClean="0">
                <a:solidFill>
                  <a:srgbClr val="FFCC00"/>
                </a:solidFill>
              </a:rPr>
              <a:t>Marler Clark LLP PS</a:t>
            </a:r>
            <a:endParaRPr lang="en-US" sz="2000" dirty="0">
              <a:solidFill>
                <a:srgbClr val="FFCC00"/>
              </a:solidFill>
            </a:endParaRPr>
          </a:p>
        </p:txBody>
      </p:sp>
      <p:pic>
        <p:nvPicPr>
          <p:cNvPr id="3" name="Picture 2" descr="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70" y="457750"/>
            <a:ext cx="2692400" cy="20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Started with just a Little Salmonella</a:t>
            </a:r>
            <a:endParaRPr lang="en-US" dirty="0"/>
          </a:p>
        </p:txBody>
      </p:sp>
      <p:sp>
        <p:nvSpPr>
          <p:cNvPr id="8" name="Content Placeholder 7"/>
          <p:cNvSpPr>
            <a:spLocks noGrp="1"/>
          </p:cNvSpPr>
          <p:nvPr>
            <p:ph idx="1"/>
          </p:nvPr>
        </p:nvSpPr>
        <p:spPr>
          <a:xfrm>
            <a:off x="4572000" y="1329766"/>
            <a:ext cx="4279392" cy="4557058"/>
          </a:xfrm>
        </p:spPr>
        <p:txBody>
          <a:bodyPr>
            <a:noAutofit/>
          </a:bodyPr>
          <a:lstStyle/>
          <a:p>
            <a:r>
              <a:rPr lang="en-US" sz="2400" dirty="0" smtClean="0"/>
              <a:t>714 </a:t>
            </a:r>
            <a:r>
              <a:rPr lang="en-US" sz="2400" dirty="0"/>
              <a:t>persons infected with the outbreak strain of </a:t>
            </a:r>
            <a:r>
              <a:rPr lang="en-US" sz="2400" i="1" dirty="0"/>
              <a:t>Salmonella </a:t>
            </a:r>
            <a:r>
              <a:rPr lang="en-US" sz="2400" dirty="0"/>
              <a:t>Typhimurium were reported from 46 </a:t>
            </a:r>
            <a:r>
              <a:rPr lang="en-US" sz="2400" dirty="0" smtClean="0"/>
              <a:t>states.  Additionally</a:t>
            </a:r>
            <a:r>
              <a:rPr lang="en-US" sz="2400" dirty="0"/>
              <a:t>, one ill person was reported from Canada</a:t>
            </a:r>
            <a:r>
              <a:rPr lang="en-US" sz="2400" dirty="0" smtClean="0"/>
              <a:t>.</a:t>
            </a:r>
            <a:endParaRPr lang="en-US" sz="2400" dirty="0"/>
          </a:p>
          <a:p>
            <a:r>
              <a:rPr lang="en-US" sz="2400" dirty="0" smtClean="0"/>
              <a:t>Nine </a:t>
            </a:r>
            <a:r>
              <a:rPr lang="en-US" sz="2400" dirty="0"/>
              <a:t>deaths: Idaho (1), Minnesota (3), North Carolina (1), Ohio (2), and Virginia (2)</a:t>
            </a:r>
            <a:r>
              <a:rPr lang="en-US" sz="2400" dirty="0" smtClean="0"/>
              <a:t>.</a:t>
            </a:r>
            <a:endParaRPr lang="en-US" sz="2400" dirty="0"/>
          </a:p>
        </p:txBody>
      </p:sp>
      <p:pic>
        <p:nvPicPr>
          <p:cNvPr id="9" name="Picture 8" descr="cfa2e544796b42fe941586f1af937f5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56" y="1449294"/>
            <a:ext cx="4124562" cy="4123765"/>
          </a:xfrm>
          <a:prstGeom prst="rect">
            <a:avLst/>
          </a:prstGeom>
        </p:spPr>
      </p:pic>
    </p:spTree>
    <p:extLst>
      <p:ext uri="{BB962C8B-B14F-4D97-AF65-F5344CB8AC3E}">
        <p14:creationId xmlns:p14="http://schemas.microsoft.com/office/powerpoint/2010/main" val="3314063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5" y="121584"/>
            <a:ext cx="8497981" cy="715122"/>
          </a:xfrm>
        </p:spPr>
        <p:txBody>
          <a:bodyPr>
            <a:noAutofit/>
          </a:bodyPr>
          <a:lstStyle/>
          <a:p>
            <a:r>
              <a:rPr lang="en-US" dirty="0" smtClean="0"/>
              <a:t>Then there were Congressional Hearings</a:t>
            </a:r>
            <a:endParaRPr lang="en-US" dirty="0"/>
          </a:p>
        </p:txBody>
      </p:sp>
      <p:sp>
        <p:nvSpPr>
          <p:cNvPr id="5" name="Text Placeholder 4"/>
          <p:cNvSpPr>
            <a:spLocks noGrp="1"/>
          </p:cNvSpPr>
          <p:nvPr>
            <p:ph type="body" sz="half" idx="1"/>
          </p:nvPr>
        </p:nvSpPr>
        <p:spPr>
          <a:xfrm>
            <a:off x="239606" y="805458"/>
            <a:ext cx="4347882" cy="5127042"/>
          </a:xfrm>
        </p:spPr>
        <p:txBody>
          <a:bodyPr>
            <a:normAutofit fontScale="25000" lnSpcReduction="20000"/>
          </a:bodyPr>
          <a:lstStyle/>
          <a:p>
            <a:pPr marL="0" indent="0">
              <a:buNone/>
            </a:pPr>
            <a:endParaRPr lang="en-US" sz="5600" i="1" dirty="0">
              <a:effectLst/>
            </a:endParaRPr>
          </a:p>
          <a:p>
            <a:r>
              <a:rPr lang="en-US" sz="5600" i="1" dirty="0" smtClean="0">
                <a:effectLst/>
              </a:rPr>
              <a:t>“</a:t>
            </a:r>
            <a:r>
              <a:rPr lang="en-US" sz="5600" i="1" dirty="0">
                <a:effectLst/>
              </a:rPr>
              <a:t>Turn them loose,” Parnell had told his plant manager in an internal e-mail disclosed at the House hearing. The e-mail referred to products that once were deemed contaminated but were cleared in a second test last year</a:t>
            </a:r>
            <a:r>
              <a:rPr lang="en-US" sz="5600" i="1" dirty="0" smtClean="0">
                <a:effectLst/>
              </a:rPr>
              <a:t>.</a:t>
            </a:r>
          </a:p>
          <a:p>
            <a:endParaRPr lang="en-US" sz="5600" dirty="0">
              <a:effectLst/>
            </a:endParaRPr>
          </a:p>
          <a:p>
            <a:r>
              <a:rPr lang="en-US" sz="5600" i="1" dirty="0">
                <a:effectLst/>
              </a:rPr>
              <a:t>Parnell ordered products identified with salmonella to be shipped and quoting his complaints that tests discovering the contaminated food were “costing us huge $$$$$.</a:t>
            </a:r>
            <a:r>
              <a:rPr lang="en-US" sz="5600" i="1" dirty="0" smtClean="0">
                <a:effectLst/>
              </a:rPr>
              <a:t>”</a:t>
            </a:r>
          </a:p>
          <a:p>
            <a:endParaRPr lang="en-US" sz="5600" dirty="0">
              <a:effectLst/>
            </a:endParaRPr>
          </a:p>
          <a:p>
            <a:r>
              <a:rPr lang="en-US" sz="5600" i="1" dirty="0">
                <a:effectLst/>
              </a:rPr>
              <a:t>Parnell insisted that the outbreak did not start at his plant, calling that a misunderstanding by the media and public health officials. “No salmonella has been found anywhere else in our products, or in our plants, or in any unopened containers of our product.</a:t>
            </a:r>
            <a:r>
              <a:rPr lang="en-US" sz="5600" i="1" dirty="0" smtClean="0">
                <a:effectLst/>
              </a:rPr>
              <a:t>”</a:t>
            </a:r>
          </a:p>
          <a:p>
            <a:endParaRPr lang="en-US" sz="5600" dirty="0">
              <a:effectLst/>
            </a:endParaRPr>
          </a:p>
          <a:p>
            <a:r>
              <a:rPr lang="en-US" sz="5600" i="1" dirty="0">
                <a:effectLst/>
              </a:rPr>
              <a:t>Parnell complained to a worker after they notified him that salmonella had been found in more products. “I go thru this about once a week,” he wrote in a June 2008 e-mail. “I will hold my breath ………. again.”</a:t>
            </a:r>
            <a:endParaRPr lang="en-US" sz="5600" dirty="0">
              <a:effectLst/>
            </a:endParaRPr>
          </a:p>
          <a:p>
            <a:endParaRPr lang="en-US" dirty="0"/>
          </a:p>
        </p:txBody>
      </p:sp>
      <p:pic>
        <p:nvPicPr>
          <p:cNvPr id="7" name="Content Placeholder 6" descr="628x471.jpg"/>
          <p:cNvPicPr>
            <a:picLocks noGrp="1" noChangeAspect="1"/>
          </p:cNvPicPr>
          <p:nvPr>
            <p:ph sz="half" idx="2"/>
          </p:nvPr>
        </p:nvPicPr>
        <p:blipFill>
          <a:blip r:embed="rId2">
            <a:extLst>
              <a:ext uri="{28A0092B-C50C-407E-A947-70E740481C1C}">
                <a14:useLocalDpi xmlns:a14="http://schemas.microsoft.com/office/drawing/2010/main" val="0"/>
              </a:ext>
            </a:extLst>
          </a:blip>
          <a:srcRect t="3156" b="3156"/>
          <a:stretch>
            <a:fillRect/>
          </a:stretch>
        </p:blipFill>
        <p:spPr>
          <a:xfrm>
            <a:off x="4724400" y="1577041"/>
            <a:ext cx="4092575" cy="3810000"/>
          </a:xfrm>
        </p:spPr>
      </p:pic>
    </p:spTree>
    <p:extLst>
      <p:ext uri="{BB962C8B-B14F-4D97-AF65-F5344CB8AC3E}">
        <p14:creationId xmlns:p14="http://schemas.microsoft.com/office/powerpoint/2010/main" val="841299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 76 Count Federal Indictment</a:t>
            </a:r>
            <a:endParaRPr lang="en-US" dirty="0"/>
          </a:p>
        </p:txBody>
      </p:sp>
      <p:sp>
        <p:nvSpPr>
          <p:cNvPr id="3" name="Text Placeholder 2"/>
          <p:cNvSpPr>
            <a:spLocks noGrp="1"/>
          </p:cNvSpPr>
          <p:nvPr>
            <p:ph type="body" sz="half" idx="1"/>
          </p:nvPr>
        </p:nvSpPr>
        <p:spPr/>
        <p:txBody>
          <a:bodyPr>
            <a:normAutofit fontScale="70000" lnSpcReduction="20000"/>
          </a:bodyPr>
          <a:lstStyle/>
          <a:p>
            <a:r>
              <a:rPr lang="en-US" dirty="0"/>
              <a:t>Stewart Parnell, the former owner of Peanut Corp. of </a:t>
            </a:r>
            <a:r>
              <a:rPr lang="en-US" dirty="0" smtClean="0"/>
              <a:t>America</a:t>
            </a:r>
            <a:endParaRPr lang="en-US" dirty="0"/>
          </a:p>
          <a:p>
            <a:r>
              <a:rPr lang="en-US" dirty="0" smtClean="0"/>
              <a:t>Michael </a:t>
            </a:r>
            <a:r>
              <a:rPr lang="en-US" dirty="0"/>
              <a:t>Parnell, who is Stewart Parnell’s brother and a former </a:t>
            </a:r>
            <a:r>
              <a:rPr lang="en-US" dirty="0" smtClean="0"/>
              <a:t>supervisor</a:t>
            </a:r>
          </a:p>
          <a:p>
            <a:r>
              <a:rPr lang="en-US" dirty="0" smtClean="0"/>
              <a:t>Samuel </a:t>
            </a:r>
            <a:r>
              <a:rPr lang="en-US" dirty="0" err="1"/>
              <a:t>Lightsey</a:t>
            </a:r>
            <a:r>
              <a:rPr lang="en-US" dirty="0"/>
              <a:t>, a onetime plant </a:t>
            </a:r>
            <a:r>
              <a:rPr lang="en-US" dirty="0" smtClean="0"/>
              <a:t>operator</a:t>
            </a:r>
          </a:p>
          <a:p>
            <a:r>
              <a:rPr lang="en-US" dirty="0" smtClean="0"/>
              <a:t>Mary </a:t>
            </a:r>
            <a:r>
              <a:rPr lang="en-US" dirty="0"/>
              <a:t>Wilkerson, a former quality-assurance </a:t>
            </a:r>
            <a:r>
              <a:rPr lang="en-US" dirty="0" smtClean="0"/>
              <a:t>manager</a:t>
            </a:r>
            <a:endParaRPr lang="en-US" dirty="0"/>
          </a:p>
          <a:p>
            <a:r>
              <a:rPr lang="en-US" dirty="0" smtClean="0"/>
              <a:t>Daniel </a:t>
            </a:r>
            <a:r>
              <a:rPr lang="en-US" dirty="0"/>
              <a:t>Kilgore, </a:t>
            </a:r>
            <a:r>
              <a:rPr lang="en-US" dirty="0" smtClean="0"/>
              <a:t>plant manager</a:t>
            </a:r>
            <a:endParaRPr lang="en-US" dirty="0"/>
          </a:p>
        </p:txBody>
      </p:sp>
      <p:sp>
        <p:nvSpPr>
          <p:cNvPr id="5" name="Content Placeholder 4"/>
          <p:cNvSpPr>
            <a:spLocks noGrp="1"/>
          </p:cNvSpPr>
          <p:nvPr>
            <p:ph sz="half" idx="2"/>
          </p:nvPr>
        </p:nvSpPr>
        <p:spPr/>
        <p:txBody>
          <a:bodyPr>
            <a:normAutofit fontScale="70000" lnSpcReduction="20000"/>
          </a:bodyPr>
          <a:lstStyle/>
          <a:p>
            <a:r>
              <a:rPr lang="en-US" dirty="0"/>
              <a:t>Allegations </a:t>
            </a:r>
            <a:r>
              <a:rPr lang="en-US" dirty="0" smtClean="0"/>
              <a:t>Include:</a:t>
            </a:r>
          </a:p>
          <a:p>
            <a:r>
              <a:rPr lang="en-US" dirty="0" smtClean="0"/>
              <a:t>Mail Fraud</a:t>
            </a:r>
          </a:p>
          <a:p>
            <a:r>
              <a:rPr lang="en-US" dirty="0" smtClean="0"/>
              <a:t>Wire Fraud</a:t>
            </a:r>
            <a:endParaRPr lang="en-US" dirty="0"/>
          </a:p>
          <a:p>
            <a:r>
              <a:rPr lang="en-US" dirty="0" smtClean="0"/>
              <a:t>Introduction </a:t>
            </a:r>
            <a:r>
              <a:rPr lang="en-US" dirty="0"/>
              <a:t>of Adulterated and Misbranded Food into Interstate Commerce with Intent to Defraud or </a:t>
            </a:r>
            <a:r>
              <a:rPr lang="en-US" dirty="0" smtClean="0"/>
              <a:t>Mislead</a:t>
            </a:r>
          </a:p>
          <a:p>
            <a:r>
              <a:rPr lang="en-US" dirty="0" smtClean="0"/>
              <a:t>Conspiracy</a:t>
            </a:r>
            <a:endParaRPr lang="en-US" dirty="0"/>
          </a:p>
        </p:txBody>
      </p:sp>
      <p:pic>
        <p:nvPicPr>
          <p:cNvPr id="6" name="Picture 5" descr="_45431591_peanutcorps_ap2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174" y="4019177"/>
            <a:ext cx="3953002" cy="1785096"/>
          </a:xfrm>
          <a:prstGeom prst="rect">
            <a:avLst/>
          </a:prstGeom>
        </p:spPr>
      </p:pic>
    </p:spTree>
    <p:extLst>
      <p:ext uri="{BB962C8B-B14F-4D97-AF65-F5344CB8AC3E}">
        <p14:creationId xmlns:p14="http://schemas.microsoft.com/office/powerpoint/2010/main" val="2850881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Does Not Always Require Intent</a:t>
            </a:r>
            <a:endParaRPr lang="en-US" dirty="0"/>
          </a:p>
        </p:txBody>
      </p:sp>
      <p:sp>
        <p:nvSpPr>
          <p:cNvPr id="3" name="Text Placeholder 2"/>
          <p:cNvSpPr>
            <a:spLocks noGrp="1"/>
          </p:cNvSpPr>
          <p:nvPr>
            <p:ph type="body" sz="half" idx="1"/>
          </p:nvPr>
        </p:nvSpPr>
        <p:spPr>
          <a:xfrm>
            <a:off x="481012" y="1119673"/>
            <a:ext cx="4090988" cy="4746079"/>
          </a:xfrm>
        </p:spPr>
        <p:txBody>
          <a:bodyPr>
            <a:noAutofit/>
          </a:bodyPr>
          <a:lstStyle/>
          <a:p>
            <a:r>
              <a:rPr lang="en-US" sz="1800" dirty="0"/>
              <a:t>A misdemeanor conviction under the FDCA, unlike a felony conviction, does not require proof of fraudulent intent, or even of knowing or willful conduct. </a:t>
            </a:r>
            <a:endParaRPr lang="en-US" sz="1800" dirty="0" smtClean="0"/>
          </a:p>
          <a:p>
            <a:r>
              <a:rPr lang="en-US" sz="1800" dirty="0" smtClean="0"/>
              <a:t>Rather</a:t>
            </a:r>
            <a:r>
              <a:rPr lang="en-US" sz="1800" dirty="0"/>
              <a:t>, a person may be convicted if he or she held a position of responsibility or authority in a firm such that the person could have prevented the </a:t>
            </a:r>
            <a:r>
              <a:rPr lang="en-US" sz="1800" dirty="0" smtClean="0"/>
              <a:t>violation.</a:t>
            </a:r>
          </a:p>
          <a:p>
            <a:r>
              <a:rPr lang="en-US" sz="1800" dirty="0" smtClean="0"/>
              <a:t>Convictions </a:t>
            </a:r>
            <a:r>
              <a:rPr lang="en-US" sz="1800" dirty="0"/>
              <a:t>under the misdemeanor provisions are punishable by not more than one year or fined not more than </a:t>
            </a:r>
            <a:r>
              <a:rPr lang="en-US" sz="1800" dirty="0" smtClean="0"/>
              <a:t>$250,000 </a:t>
            </a:r>
            <a:r>
              <a:rPr lang="en-US" sz="1800" dirty="0"/>
              <a:t>or both.</a:t>
            </a:r>
          </a:p>
        </p:txBody>
      </p:sp>
      <p:pic>
        <p:nvPicPr>
          <p:cNvPr id="5" name="Content Placeholder 4" descr="20130926__jenson_brothers_cantalope_case~p1.jpg"/>
          <p:cNvPicPr>
            <a:picLocks noGrp="1" noChangeAspect="1"/>
          </p:cNvPicPr>
          <p:nvPr>
            <p:ph sz="half" idx="2"/>
          </p:nvPr>
        </p:nvPicPr>
        <p:blipFill>
          <a:blip r:embed="rId2">
            <a:extLst>
              <a:ext uri="{28A0092B-C50C-407E-A947-70E740481C1C}">
                <a14:useLocalDpi xmlns:a14="http://schemas.microsoft.com/office/drawing/2010/main" val="0"/>
              </a:ext>
            </a:extLst>
          </a:blip>
          <a:srcRect l="14284" r="14284"/>
          <a:stretch>
            <a:fillRect/>
          </a:stretch>
        </p:blipFill>
        <p:spPr>
          <a:xfrm>
            <a:off x="4624146" y="1592197"/>
            <a:ext cx="4092575" cy="3810000"/>
          </a:xfrm>
        </p:spPr>
      </p:pic>
    </p:spTree>
    <p:extLst>
      <p:ext uri="{BB962C8B-B14F-4D97-AF65-F5344CB8AC3E}">
        <p14:creationId xmlns:p14="http://schemas.microsoft.com/office/powerpoint/2010/main" val="376637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Auditor’s Duty to Consumers?</a:t>
            </a:r>
            <a:endParaRPr lang="en-US" dirty="0"/>
          </a:p>
        </p:txBody>
      </p:sp>
      <p:sp>
        <p:nvSpPr>
          <p:cNvPr id="3" name="Text Placeholder 2"/>
          <p:cNvSpPr>
            <a:spLocks noGrp="1"/>
          </p:cNvSpPr>
          <p:nvPr>
            <p:ph type="body" sz="half" idx="1"/>
          </p:nvPr>
        </p:nvSpPr>
        <p:spPr>
          <a:xfrm>
            <a:off x="481012" y="1169808"/>
            <a:ext cx="8207668" cy="3948292"/>
          </a:xfrm>
        </p:spPr>
        <p:txBody>
          <a:bodyPr>
            <a:normAutofit fontScale="55000" lnSpcReduction="20000"/>
          </a:bodyPr>
          <a:lstStyle/>
          <a:p>
            <a:pPr marL="0" indent="0">
              <a:buNone/>
            </a:pPr>
            <a:r>
              <a:rPr lang="en-US" sz="4400" dirty="0" smtClean="0">
                <a:effectLst/>
              </a:rPr>
              <a:t>Recent Federal Court ruling:</a:t>
            </a:r>
          </a:p>
          <a:p>
            <a:pPr marL="0" indent="0">
              <a:buNone/>
            </a:pPr>
            <a:endParaRPr lang="en-US" sz="2900" i="1" dirty="0" smtClean="0">
              <a:effectLst/>
            </a:endParaRPr>
          </a:p>
          <a:p>
            <a:pPr marL="0" indent="0">
              <a:buNone/>
            </a:pPr>
            <a:r>
              <a:rPr lang="en-US" sz="2900" i="1" dirty="0" smtClean="0">
                <a:effectLst/>
              </a:rPr>
              <a:t>	While </a:t>
            </a:r>
            <a:r>
              <a:rPr lang="en-US" sz="2900" i="1" dirty="0">
                <a:effectLst/>
              </a:rPr>
              <a:t>the degree of certainty of harm to Mr. Beach is not decisively in favor of imposing a duty in this instance, there is certainly moral blame that can be attached to Primus Group's conduct due to the alleged large oversights committed during the July 25, 2011 audit. Additionally, there is clearly a need to prevent future harm in situations like this, where innocent consumers eat what they think to be healthy food, which turns out to be contaminated with a potentially lethal pathogen. Further, imposing such a duty neither places an inordinately heavy burden on food safety auditors, nor causes great consequences to the community.  In fact, the burden placed on food safety auditors remains unchanged-had the audit not reflected that the packing facility was in total compliance with food safety standards when it allegedly was not, Primus Group presumably would not have been named as a party in this case, if this case would even have been filed. Finally, although not briefed on the issue, it certainly stands to reason that there is insurance available for food safety auditors in conducting food safety audits, just as there is malpractice insurance for doctors or lawyers.</a:t>
            </a:r>
          </a:p>
          <a:p>
            <a:endParaRPr lang="en-US" dirty="0"/>
          </a:p>
        </p:txBody>
      </p:sp>
      <p:pic>
        <p:nvPicPr>
          <p:cNvPr id="7" name="Picture 6" descr="primusaudit_clip_image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753" y="5151659"/>
            <a:ext cx="2495550" cy="1057275"/>
          </a:xfrm>
          <a:prstGeom prst="rect">
            <a:avLst/>
          </a:prstGeom>
        </p:spPr>
      </p:pic>
    </p:spTree>
    <p:extLst>
      <p:ext uri="{BB962C8B-B14F-4D97-AF65-F5344CB8AC3E}">
        <p14:creationId xmlns:p14="http://schemas.microsoft.com/office/powerpoint/2010/main" val="337866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idx="4294967295"/>
          </p:nvPr>
        </p:nvSpPr>
        <p:spPr>
          <a:xfrm>
            <a:off x="349250" y="219075"/>
            <a:ext cx="8686800" cy="531813"/>
          </a:xfrm>
        </p:spPr>
        <p:txBody>
          <a:bodyPr vert="horz" lIns="91440" tIns="45720" rIns="91440" bIns="45720" rtlCol="0" anchor="ctr">
            <a:noAutofit/>
          </a:bodyPr>
          <a:lstStyle/>
          <a:p>
            <a:r>
              <a:rPr lang="en-US" dirty="0"/>
              <a:t>Lessons </a:t>
            </a:r>
            <a:r>
              <a:rPr lang="en-US" dirty="0" smtClean="0"/>
              <a:t>Learned</a:t>
            </a:r>
            <a:endParaRPr lang="en-US" dirty="0"/>
          </a:p>
        </p:txBody>
      </p:sp>
      <p:sp>
        <p:nvSpPr>
          <p:cNvPr id="473091" name="Rectangle 3"/>
          <p:cNvSpPr>
            <a:spLocks noGrp="1" noChangeArrowheads="1"/>
          </p:cNvSpPr>
          <p:nvPr>
            <p:ph type="body" idx="4294967295"/>
          </p:nvPr>
        </p:nvSpPr>
        <p:spPr>
          <a:xfrm>
            <a:off x="466725" y="1285783"/>
            <a:ext cx="8320087" cy="749300"/>
          </a:xfrm>
        </p:spPr>
        <p:txBody>
          <a:bodyPr lIns="182562" rIns="182562">
            <a:noAutofit/>
          </a:bodyPr>
          <a:lstStyle/>
          <a:p>
            <a:pPr marL="0" indent="0">
              <a:lnSpc>
                <a:spcPts val="2900"/>
              </a:lnSpc>
              <a:buFont typeface="Wingdings" pitchFamily="2" charset="2"/>
              <a:buNone/>
            </a:pPr>
            <a:r>
              <a:rPr lang="en-US" sz="2400" dirty="0" smtClean="0"/>
              <a:t>You </a:t>
            </a:r>
            <a:r>
              <a:rPr lang="en-US" sz="2400" u="sng" dirty="0" smtClean="0"/>
              <a:t>can</a:t>
            </a:r>
            <a:r>
              <a:rPr lang="en-US" sz="2400" dirty="0" smtClean="0"/>
              <a:t> insure the brand</a:t>
            </a:r>
            <a:r>
              <a:rPr lang="ja-JP" altLang="en-US" sz="2400" dirty="0" smtClean="0">
                <a:ea typeface="ＭＳ Ｐゴシック" charset="-128"/>
              </a:rPr>
              <a:t>’</a:t>
            </a:r>
            <a:r>
              <a:rPr lang="en-US" altLang="ja-JP" sz="2400" dirty="0" smtClean="0"/>
              <a:t>s and the company</a:t>
            </a:r>
            <a:r>
              <a:rPr lang="ja-JP" altLang="en-US" sz="2400" dirty="0" smtClean="0">
                <a:ea typeface="ＭＳ Ｐゴシック" charset="-128"/>
              </a:rPr>
              <a:t>’</a:t>
            </a:r>
            <a:r>
              <a:rPr lang="en-US" altLang="ja-JP" sz="2400" dirty="0" smtClean="0"/>
              <a:t>s reputation – And, avoid me!</a:t>
            </a:r>
            <a:endParaRPr lang="en-US" sz="2400" dirty="0" smtClean="0"/>
          </a:p>
        </p:txBody>
      </p:sp>
      <p:sp>
        <p:nvSpPr>
          <p:cNvPr id="2" name="Rectangle 3"/>
          <p:cNvSpPr>
            <a:spLocks noChangeArrowheads="1"/>
          </p:cNvSpPr>
          <p:nvPr/>
        </p:nvSpPr>
        <p:spPr bwMode="auto">
          <a:xfrm>
            <a:off x="849313" y="2490974"/>
            <a:ext cx="7918169" cy="2807167"/>
          </a:xfrm>
          <a:prstGeom prst="rect">
            <a:avLst/>
          </a:prstGeom>
        </p:spPr>
        <p:txBody>
          <a:bodyPr vert="horz" lIns="91440" tIns="45720" rIns="91440" bIns="45720" rtlCol="0">
            <a:normAutofit/>
          </a:bodyPr>
          <a:lstStyle/>
          <a:p>
            <a:pPr marL="514350" indent="-514350">
              <a:spcBef>
                <a:spcPts val="1800"/>
              </a:spcBef>
              <a:buClr>
                <a:srgbClr val="FFCC00"/>
              </a:buClr>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Arm </a:t>
            </a: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yourself with good, current information</a:t>
            </a:r>
          </a:p>
          <a:p>
            <a:pPr marL="514350" indent="-514350">
              <a:spcBef>
                <a:spcPts val="1800"/>
              </a:spcBef>
              <a:buClr>
                <a:srgbClr val="FFCC00"/>
              </a:buClr>
              <a:buFont typeface="+mj-lt"/>
              <a:buAutoNum type="arabicPeriod"/>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Since you have a choice between doing </a:t>
            </a: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nothing </a:t>
            </a: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or being proactive, be proactive</a:t>
            </a:r>
          </a:p>
          <a:p>
            <a:pPr marL="514350" indent="-514350">
              <a:spcBef>
                <a:spcPts val="1800"/>
              </a:spcBef>
              <a:buClr>
                <a:srgbClr val="FFCC00"/>
              </a:buClr>
              <a:buFont typeface="+mj-lt"/>
              <a:buAutoNum type="arabicPeriod"/>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Make food safety part of everything you do</a:t>
            </a:r>
          </a:p>
          <a:p>
            <a:pPr marL="514350" indent="-514350">
              <a:spcBef>
                <a:spcPts val="1800"/>
              </a:spcBef>
              <a:buClr>
                <a:srgbClr val="FFCC00"/>
              </a:buClr>
              <a:buFont typeface="+mj-lt"/>
              <a:buAutoNum type="arabicPeriod"/>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Treat your customers with respect</a:t>
            </a:r>
          </a:p>
        </p:txBody>
      </p:sp>
    </p:spTree>
    <p:extLst>
      <p:ext uri="{BB962C8B-B14F-4D97-AF65-F5344CB8AC3E}">
        <p14:creationId xmlns:p14="http://schemas.microsoft.com/office/powerpoint/2010/main" val="152545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3091"/>
                                        </p:tgtEl>
                                        <p:attrNameLst>
                                          <p:attrName>style.visibility</p:attrName>
                                        </p:attrNameLst>
                                      </p:cBhvr>
                                      <p:to>
                                        <p:strVal val="visible"/>
                                      </p:to>
                                    </p:set>
                                    <p:animEffect transition="in" filter="wipe(left)">
                                      <p:cBhvr>
                                        <p:cTn id="7" dur="500"/>
                                        <p:tgtEl>
                                          <p:spTgt spid="47309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autoUpdateAnimBg="0"/>
      <p:bldP spid="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228600"/>
            <a:ext cx="7772400" cy="531813"/>
          </a:xfrm>
        </p:spPr>
        <p:txBody>
          <a:bodyPr vert="horz" lIns="91440" tIns="45720" rIns="91440" bIns="45720" rtlCol="0" anchor="ctr">
            <a:noAutofit/>
          </a:bodyPr>
          <a:lstStyle/>
          <a:p>
            <a:r>
              <a:rPr lang="en-US" dirty="0"/>
              <a:t>Food Production is a Risky Business</a:t>
            </a:r>
          </a:p>
        </p:txBody>
      </p:sp>
      <p:sp>
        <p:nvSpPr>
          <p:cNvPr id="5123" name="AutoShape 5"/>
          <p:cNvSpPr>
            <a:spLocks noChangeArrowheads="1"/>
          </p:cNvSpPr>
          <p:nvPr/>
        </p:nvSpPr>
        <p:spPr bwMode="auto">
          <a:xfrm>
            <a:off x="796925" y="1306513"/>
            <a:ext cx="4376738" cy="5008562"/>
          </a:xfrm>
          <a:prstGeom prst="roundRect">
            <a:avLst>
              <a:gd name="adj" fmla="val 16667"/>
            </a:avLst>
          </a:prstGeom>
          <a:noFill/>
          <a:ln w="12700">
            <a:noFill/>
            <a:round/>
            <a:headEnd type="none" w="sm" len="sm"/>
            <a:tailEnd type="none" w="sm" len="sm"/>
          </a:ln>
        </p:spPr>
        <p:txBody>
          <a:bodyPr wrap="none" anchor="ctr"/>
          <a:lstStyle/>
          <a:p>
            <a:endParaRPr lang="en-US"/>
          </a:p>
        </p:txBody>
      </p:sp>
      <p:sp>
        <p:nvSpPr>
          <p:cNvPr id="3" name="Content Placeholder 2"/>
          <p:cNvSpPr>
            <a:spLocks/>
          </p:cNvSpPr>
          <p:nvPr/>
        </p:nvSpPr>
        <p:spPr bwMode="auto">
          <a:xfrm>
            <a:off x="796924" y="1160209"/>
            <a:ext cx="4735196" cy="4032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342900" indent="-342900">
              <a:spcBef>
                <a:spcPts val="1800"/>
              </a:spcBef>
              <a:spcAft>
                <a:spcPts val="600"/>
              </a:spcAft>
              <a:buClr>
                <a:srgbClr val="FFCC00"/>
              </a:buClr>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Highly Competitive </a:t>
            </a: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Markets</a:t>
            </a:r>
          </a:p>
          <a:p>
            <a:pPr marL="342900" indent="-342900">
              <a:spcBef>
                <a:spcPts val="1800"/>
              </a:spcBef>
              <a:spcAft>
                <a:spcPts val="600"/>
              </a:spcAft>
              <a:buClr>
                <a:srgbClr val="FFCC00"/>
              </a:buClr>
              <a:buFont typeface="Arial" pitchFamily="34" charset="0"/>
              <a:buChar char="•"/>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Wall Street and Stockholder Pressures </a:t>
            </a: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 </a:t>
            </a: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Increasing Profits</a:t>
            </a:r>
          </a:p>
          <a:p>
            <a:pPr marL="342900" indent="-342900">
              <a:spcBef>
                <a:spcPts val="1800"/>
              </a:spcBef>
              <a:spcAft>
                <a:spcPts val="600"/>
              </a:spcAft>
              <a:buClr>
                <a:srgbClr val="FFCC00"/>
              </a:buClr>
              <a:buFont typeface="Arial" pitchFamily="34" charset="0"/>
              <a:buChar char="•"/>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Lack of Clear </a:t>
            </a: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Reward</a:t>
            </a:r>
            <a:b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 </a:t>
            </a: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Marketing and Practicing Food Safety</a:t>
            </a:r>
          </a:p>
          <a:p>
            <a:pPr marL="342900" indent="-342900">
              <a:spcBef>
                <a:spcPts val="1800"/>
              </a:spcBef>
              <a:spcAft>
                <a:spcPts val="600"/>
              </a:spcAft>
              <a:buClr>
                <a:srgbClr val="FFCC00"/>
              </a:buClr>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Risk </a:t>
            </a: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of </a:t>
            </a: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Outbreaks and Resulting Litigation</a:t>
            </a:r>
            <a:endPar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775" y="792639"/>
            <a:ext cx="3604121" cy="2383827"/>
          </a:xfrm>
          <a:prstGeom prst="rect">
            <a:avLst/>
          </a:prstGeom>
          <a:effectLst>
            <a:softEdge rad="635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784" y="2242307"/>
            <a:ext cx="3506216" cy="2835462"/>
          </a:xfrm>
          <a:prstGeom prst="rect">
            <a:avLst/>
          </a:prstGeom>
          <a:effectLst>
            <a:softEdge rad="635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831" y="3931920"/>
            <a:ext cx="3458011" cy="2291699"/>
          </a:xfrm>
          <a:prstGeom prst="rect">
            <a:avLst/>
          </a:prstGeom>
          <a:effectLst>
            <a:softEdge rad="635000"/>
          </a:effectLst>
        </p:spPr>
      </p:pic>
    </p:spTree>
    <p:extLst>
      <p:ext uri="{BB962C8B-B14F-4D97-AF65-F5344CB8AC3E}">
        <p14:creationId xmlns:p14="http://schemas.microsoft.com/office/powerpoint/2010/main" val="413298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 Global Food Economy</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639184" y="1032387"/>
            <a:ext cx="3920695" cy="4720166"/>
          </a:xfrm>
          <a:prstGeom prst="rect">
            <a:avLst/>
          </a:prstGeom>
        </p:spPr>
      </p:pic>
    </p:spTree>
    <p:extLst>
      <p:ext uri="{BB962C8B-B14F-4D97-AF65-F5344CB8AC3E}">
        <p14:creationId xmlns:p14="http://schemas.microsoft.com/office/powerpoint/2010/main" val="134767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12"/>
            <a:ext cx="9144000" cy="6858000"/>
          </a:xfrm>
          <a:prstGeom prst="rect">
            <a:avLst/>
          </a:prstGeom>
        </p:spPr>
      </p:pic>
      <p:sp>
        <p:nvSpPr>
          <p:cNvPr id="12" name="AutoShape 4"/>
          <p:cNvSpPr>
            <a:spLocks noChangeArrowheads="1"/>
          </p:cNvSpPr>
          <p:nvPr/>
        </p:nvSpPr>
        <p:spPr bwMode="auto">
          <a:xfrm>
            <a:off x="5358384" y="1069848"/>
            <a:ext cx="3383280" cy="4809744"/>
          </a:xfrm>
          <a:prstGeom prst="roundRect">
            <a:avLst>
              <a:gd name="adj" fmla="val 16667"/>
            </a:avLst>
          </a:prstGeom>
          <a:solidFill>
            <a:schemeClr val="tx1"/>
          </a:solidFill>
          <a:ln w="12700">
            <a:solidFill>
              <a:schemeClr val="bg1"/>
            </a:solidFill>
            <a:round/>
            <a:headEnd type="none" w="sm" len="sm"/>
            <a:tailEnd type="none" w="sm" len="sm"/>
          </a:ln>
        </p:spPr>
        <p:txBody>
          <a:bodyPr wrap="none" anchor="ctr"/>
          <a:lstStyle/>
          <a:p>
            <a:endParaRPr lang="en-US"/>
          </a:p>
        </p:txBody>
      </p:sp>
      <p:sp>
        <p:nvSpPr>
          <p:cNvPr id="409602" name="Rectangle 2"/>
          <p:cNvSpPr>
            <a:spLocks noGrp="1" noChangeArrowheads="1"/>
          </p:cNvSpPr>
          <p:nvPr>
            <p:ph type="title" idx="4294967295"/>
          </p:nvPr>
        </p:nvSpPr>
        <p:spPr>
          <a:xfrm>
            <a:off x="349250" y="219075"/>
            <a:ext cx="8250238" cy="531813"/>
          </a:xfrm>
        </p:spPr>
        <p:txBody>
          <a:bodyPr vert="horz" lIns="91440" tIns="45720" rIns="91440" bIns="45720" rtlCol="0" anchor="ctr">
            <a:noAutofit/>
          </a:bodyPr>
          <a:lstStyle/>
          <a:p>
            <a:r>
              <a:rPr lang="en-US"/>
              <a:t>Strict Product Liability</a:t>
            </a:r>
          </a:p>
        </p:txBody>
      </p:sp>
      <p:sp>
        <p:nvSpPr>
          <p:cNvPr id="409604" name="Rectangle 4"/>
          <p:cNvSpPr>
            <a:spLocks noChangeArrowheads="1"/>
          </p:cNvSpPr>
          <p:nvPr/>
        </p:nvSpPr>
        <p:spPr bwMode="auto">
          <a:xfrm>
            <a:off x="5507867" y="3917519"/>
            <a:ext cx="3105781" cy="1381020"/>
          </a:xfrm>
          <a:prstGeom prst="rect">
            <a:avLst/>
          </a:prstGeom>
        </p:spPr>
        <p:txBody>
          <a:bodyPr vert="horz" lIns="91440" tIns="45720" rIns="91440" bIns="45720" rtlCol="0">
            <a:noAutofit/>
          </a:bodyPr>
          <a:lstStyle/>
          <a:p>
            <a:pPr marL="385763" indent="-385763">
              <a:lnSpc>
                <a:spcPts val="2400"/>
              </a:lnSpc>
              <a:spcBef>
                <a:spcPts val="600"/>
              </a:spcBef>
              <a:buClr>
                <a:srgbClr val="FFCC00"/>
              </a:buClr>
              <a:buSzPct val="90000"/>
              <a:buFont typeface="Arial" pitchFamily="34" charset="0"/>
              <a:buChar char="•"/>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Negligence</a:t>
            </a:r>
          </a:p>
          <a:p>
            <a:pPr marL="673100" lvl="1" indent="-285750">
              <a:lnSpc>
                <a:spcPts val="2400"/>
              </a:lnSpc>
              <a:spcBef>
                <a:spcPts val="600"/>
              </a:spcBef>
              <a:buClr>
                <a:srgbClr val="FFCC00"/>
              </a:buClr>
              <a:buFont typeface="Arial" pitchFamily="34" charset="0"/>
              <a:buChar char="–"/>
            </a:pP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Are you a product seller?</a:t>
            </a:r>
          </a:p>
          <a:p>
            <a:pPr marL="673100" lvl="1" indent="-285750">
              <a:lnSpc>
                <a:spcPts val="2400"/>
              </a:lnSpc>
              <a:spcBef>
                <a:spcPts val="600"/>
              </a:spcBef>
              <a:buClr>
                <a:srgbClr val="FFCC00"/>
              </a:buClr>
              <a:buFont typeface="Arial" pitchFamily="34" charset="0"/>
              <a:buChar char="–"/>
            </a:pP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Did you act </a:t>
            </a:r>
            <a:r>
              <a:rPr lang="ja-JP" alt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en-US" altLang="ja-JP"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reasonably</a:t>
            </a:r>
            <a:r>
              <a:rPr lang="ja-JP" alt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en-US" altLang="ja-JP"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09605" name="Rectangle 5"/>
          <p:cNvSpPr>
            <a:spLocks noChangeArrowheads="1"/>
          </p:cNvSpPr>
          <p:nvPr/>
        </p:nvSpPr>
        <p:spPr bwMode="auto">
          <a:xfrm>
            <a:off x="5590163" y="1180029"/>
            <a:ext cx="3297805" cy="2810642"/>
          </a:xfrm>
          <a:prstGeom prst="rect">
            <a:avLst/>
          </a:prstGeom>
        </p:spPr>
        <p:txBody>
          <a:bodyPr vert="horz" lIns="91440" tIns="45720" rIns="91440" bIns="45720" rtlCol="0">
            <a:noAutofit/>
          </a:bodyPr>
          <a:lstStyle/>
          <a:p>
            <a:pPr marL="385763" indent="-385763">
              <a:lnSpc>
                <a:spcPts val="2400"/>
              </a:lnSpc>
              <a:spcBef>
                <a:spcPts val="600"/>
              </a:spcBef>
              <a:buClr>
                <a:srgbClr val="FFCC00"/>
              </a:buClr>
              <a:buSzPct val="90000"/>
              <a:buFont typeface="Arial" pitchFamily="34" charset="0"/>
              <a:buChar char="•"/>
            </a:pPr>
            <a:r>
              <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Strict Liability</a:t>
            </a:r>
          </a:p>
          <a:p>
            <a:pPr marL="673100" lvl="1" indent="-285750">
              <a:lnSpc>
                <a:spcPts val="2400"/>
              </a:lnSpc>
              <a:spcBef>
                <a:spcPts val="600"/>
              </a:spcBef>
              <a:buClr>
                <a:srgbClr val="FFCC00"/>
              </a:buClr>
              <a:buFont typeface="Arial" pitchFamily="34" charset="0"/>
              <a:buChar char="–"/>
            </a:pP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Are you a manufacturer?</a:t>
            </a:r>
          </a:p>
          <a:p>
            <a:pPr marL="673100" lvl="1" indent="-285750">
              <a:lnSpc>
                <a:spcPts val="2400"/>
              </a:lnSpc>
              <a:spcBef>
                <a:spcPts val="600"/>
              </a:spcBef>
              <a:buClr>
                <a:srgbClr val="FFCC00"/>
              </a:buClr>
              <a:buFont typeface="Arial" pitchFamily="34" charset="0"/>
              <a:buChar char="–"/>
            </a:pP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Was the product unsafe?</a:t>
            </a:r>
          </a:p>
          <a:p>
            <a:pPr marL="673100" lvl="1" indent="-285750">
              <a:lnSpc>
                <a:spcPts val="2400"/>
              </a:lnSpc>
              <a:spcBef>
                <a:spcPts val="600"/>
              </a:spcBef>
              <a:buClr>
                <a:srgbClr val="FFCC00"/>
              </a:buClr>
              <a:buFont typeface="Arial" pitchFamily="34" charset="0"/>
              <a:buChar char="–"/>
            </a:pP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Did product </a:t>
            </a:r>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cause </a:t>
            </a: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injury?</a:t>
            </a:r>
          </a:p>
        </p:txBody>
      </p:sp>
      <p:sp>
        <p:nvSpPr>
          <p:cNvPr id="409607" name="Rectangle 7"/>
          <p:cNvSpPr>
            <a:spLocks noChangeArrowheads="1"/>
          </p:cNvSpPr>
          <p:nvPr/>
        </p:nvSpPr>
        <p:spPr bwMode="auto">
          <a:xfrm>
            <a:off x="677037" y="4046054"/>
            <a:ext cx="4105275" cy="1123950"/>
          </a:xfrm>
          <a:prstGeom prst="rect">
            <a:avLst/>
          </a:prstGeom>
        </p:spPr>
        <p:txBody>
          <a:bodyPr vert="horz" lIns="91440" tIns="45720" rIns="91440" bIns="45720" rtlCol="0">
            <a:noAutofit/>
          </a:bodyPr>
          <a:lstStyle/>
          <a:p>
            <a:pPr marL="385763" indent="-385763">
              <a:lnSpc>
                <a:spcPts val="2600"/>
              </a:lnSpc>
              <a:spcBef>
                <a:spcPts val="600"/>
              </a:spcBef>
              <a:buClr>
                <a:srgbClr val="FFCC00"/>
              </a:buClr>
              <a:buSzPct val="90000"/>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Punitive Damages</a:t>
            </a:r>
            <a:b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/Felony Liability</a:t>
            </a:r>
            <a:endParaRPr lang="en-US"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673100" lvl="1" indent="-285750">
              <a:lnSpc>
                <a:spcPts val="2600"/>
              </a:lnSpc>
              <a:spcBef>
                <a:spcPts val="600"/>
              </a:spcBef>
              <a:buClr>
                <a:srgbClr val="FFCC00"/>
              </a:buClr>
              <a:buFont typeface="Arial" pitchFamily="34" charset="0"/>
              <a:buChar char="–"/>
            </a:pP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Did you act with conscious disregard </a:t>
            </a:r>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of a </a:t>
            </a:r>
            <a:r>
              <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known safety risk?</a:t>
            </a:r>
          </a:p>
        </p:txBody>
      </p:sp>
    </p:spTree>
    <p:extLst>
      <p:ext uri="{BB962C8B-B14F-4D97-AF65-F5344CB8AC3E}">
        <p14:creationId xmlns:p14="http://schemas.microsoft.com/office/powerpoint/2010/main" val="28188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05"/>
                                        </p:tgtEl>
                                        <p:attrNameLst>
                                          <p:attrName>style.visibility</p:attrName>
                                        </p:attrNameLst>
                                      </p:cBhvr>
                                      <p:to>
                                        <p:strVal val="visible"/>
                                      </p:to>
                                    </p:set>
                                    <p:animEffect transition="in" filter="wipe(left)">
                                      <p:cBhvr>
                                        <p:cTn id="7" dur="500"/>
                                        <p:tgtEl>
                                          <p:spTgt spid="4096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604"/>
                                        </p:tgtEl>
                                        <p:attrNameLst>
                                          <p:attrName>style.visibility</p:attrName>
                                        </p:attrNameLst>
                                      </p:cBhvr>
                                      <p:to>
                                        <p:strVal val="visible"/>
                                      </p:to>
                                    </p:set>
                                    <p:animEffect transition="in" filter="wipe(left)">
                                      <p:cBhvr>
                                        <p:cTn id="11" dur="500"/>
                                        <p:tgtEl>
                                          <p:spTgt spid="40960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9607"/>
                                        </p:tgtEl>
                                        <p:attrNameLst>
                                          <p:attrName>style.visibility</p:attrName>
                                        </p:attrNameLst>
                                      </p:cBhvr>
                                      <p:to>
                                        <p:strVal val="visible"/>
                                      </p:to>
                                    </p:set>
                                    <p:animEffect transition="in" filter="wipe(left)">
                                      <p:cBhvr>
                                        <p:cTn id="15" dur="500"/>
                                        <p:tgtEl>
                                          <p:spTgt spid="409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utoUpdateAnimBg="0"/>
      <p:bldP spid="409605" grpId="0" autoUpdateAnimBg="0"/>
      <p:bldP spid="40960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9491" name="Rectangle 3"/>
          <p:cNvSpPr>
            <a:spLocks noGrp="1" noChangeArrowheads="1"/>
          </p:cNvSpPr>
          <p:nvPr>
            <p:ph type="body" sz="half" idx="4294967295"/>
          </p:nvPr>
        </p:nvSpPr>
        <p:spPr>
          <a:xfrm>
            <a:off x="4552950" y="1400239"/>
            <a:ext cx="4325874" cy="4473575"/>
          </a:xfrm>
        </p:spPr>
        <p:txBody>
          <a:bodyPr>
            <a:normAutofit fontScale="85000" lnSpcReduction="20000"/>
          </a:bodyPr>
          <a:lstStyle/>
          <a:p>
            <a:pPr marL="385763" indent="-385763">
              <a:spcBef>
                <a:spcPct val="70000"/>
              </a:spcBef>
              <a:buSzPct val="90000"/>
            </a:pPr>
            <a:r>
              <a:rPr lang="en-US" dirty="0" smtClean="0"/>
              <a:t>The only defense is prevention</a:t>
            </a:r>
          </a:p>
          <a:p>
            <a:pPr marL="385763" indent="-385763">
              <a:spcBef>
                <a:spcPct val="70000"/>
              </a:spcBef>
              <a:buSzPct val="90000"/>
            </a:pPr>
            <a:r>
              <a:rPr lang="en-US" dirty="0" smtClean="0"/>
              <a:t>It does not matter if </a:t>
            </a:r>
            <a:br>
              <a:rPr lang="en-US" dirty="0" smtClean="0"/>
            </a:br>
            <a:r>
              <a:rPr lang="en-US" dirty="0" smtClean="0"/>
              <a:t>you took all reasonable precautions</a:t>
            </a:r>
          </a:p>
          <a:p>
            <a:pPr marL="385763" indent="-385763">
              <a:spcBef>
                <a:spcPct val="70000"/>
              </a:spcBef>
              <a:buSzPct val="90000"/>
            </a:pPr>
            <a:r>
              <a:rPr lang="en-US" dirty="0" smtClean="0"/>
              <a:t>If you manufacture a product that makes someone sick you are going to pay</a:t>
            </a:r>
          </a:p>
          <a:p>
            <a:pPr marL="385763" indent="-385763">
              <a:spcBef>
                <a:spcPct val="70000"/>
              </a:spcBef>
              <a:buSzPct val="90000"/>
            </a:pPr>
            <a:r>
              <a:rPr lang="en-US" dirty="0" smtClean="0"/>
              <a:t>Wishful thinking does not help</a:t>
            </a:r>
          </a:p>
        </p:txBody>
      </p:sp>
      <p:sp>
        <p:nvSpPr>
          <p:cNvPr id="319490" name="Rectangle 2"/>
          <p:cNvSpPr>
            <a:spLocks noGrp="1" noChangeArrowheads="1"/>
          </p:cNvSpPr>
          <p:nvPr>
            <p:ph type="title" idx="4294967295"/>
          </p:nvPr>
        </p:nvSpPr>
        <p:spPr>
          <a:xfrm>
            <a:off x="349250" y="219075"/>
            <a:ext cx="8599488" cy="531813"/>
          </a:xfrm>
        </p:spPr>
        <p:txBody>
          <a:bodyPr vert="horz" lIns="91440" tIns="45720" rIns="91440" bIns="45720" rtlCol="0" anchor="ctr">
            <a:noAutofit/>
          </a:bodyPr>
          <a:lstStyle/>
          <a:p>
            <a:r>
              <a:rPr lang="en-US" dirty="0"/>
              <a:t>It</a:t>
            </a:r>
            <a:r>
              <a:rPr lang="ja-JP" altLang="en-US" dirty="0"/>
              <a:t>’</a:t>
            </a:r>
            <a:r>
              <a:rPr lang="en-US" altLang="ja-JP" dirty="0"/>
              <a:t>s called </a:t>
            </a:r>
            <a:r>
              <a:rPr lang="en-US" altLang="ja-JP" dirty="0">
                <a:solidFill>
                  <a:schemeClr val="bg1"/>
                </a:solidFill>
              </a:rPr>
              <a:t>STRICT</a:t>
            </a:r>
            <a:r>
              <a:rPr lang="en-US" altLang="ja-JP" dirty="0"/>
              <a:t> Liability for a Reason</a:t>
            </a:r>
            <a:endParaRPr lang="en-US" dirty="0"/>
          </a:p>
        </p:txBody>
      </p:sp>
      <p:sp>
        <p:nvSpPr>
          <p:cNvPr id="12293" name="Text Box 4"/>
          <p:cNvSpPr txBox="1">
            <a:spLocks noChangeArrowheads="1"/>
          </p:cNvSpPr>
          <p:nvPr/>
        </p:nvSpPr>
        <p:spPr bwMode="auto">
          <a:xfrm>
            <a:off x="6019800" y="5334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eaLnBrk="1" hangingPunct="1"/>
            <a:endParaRPr lang="en-US" sz="1800">
              <a:latin typeface="Arial" pitchFamily="34" charset="0"/>
            </a:endParaRPr>
          </a:p>
        </p:txBody>
      </p:sp>
    </p:spTree>
    <p:extLst>
      <p:ext uri="{BB962C8B-B14F-4D97-AF65-F5344CB8AC3E}">
        <p14:creationId xmlns:p14="http://schemas.microsoft.com/office/powerpoint/2010/main" val="33762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Effect transition="in" filter="wipe(left)">
                                      <p:cBhvr>
                                        <p:cTn id="7" dur="500"/>
                                        <p:tgtEl>
                                          <p:spTgt spid="31949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9491">
                                            <p:txEl>
                                              <p:pRg st="1" end="1"/>
                                            </p:txEl>
                                          </p:spTgt>
                                        </p:tgtEl>
                                        <p:attrNameLst>
                                          <p:attrName>style.visibility</p:attrName>
                                        </p:attrNameLst>
                                      </p:cBhvr>
                                      <p:to>
                                        <p:strVal val="visible"/>
                                      </p:to>
                                    </p:set>
                                    <p:animEffect transition="in" filter="wipe(left)">
                                      <p:cBhvr>
                                        <p:cTn id="11" dur="500"/>
                                        <p:tgtEl>
                                          <p:spTgt spid="31949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9491">
                                            <p:txEl>
                                              <p:pRg st="2" end="2"/>
                                            </p:txEl>
                                          </p:spTgt>
                                        </p:tgtEl>
                                        <p:attrNameLst>
                                          <p:attrName>style.visibility</p:attrName>
                                        </p:attrNameLst>
                                      </p:cBhvr>
                                      <p:to>
                                        <p:strVal val="visible"/>
                                      </p:to>
                                    </p:set>
                                    <p:animEffect transition="in" filter="wipe(left)">
                                      <p:cBhvr>
                                        <p:cTn id="15" dur="500"/>
                                        <p:tgtEl>
                                          <p:spTgt spid="31949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9491">
                                            <p:txEl>
                                              <p:pRg st="3" end="3"/>
                                            </p:txEl>
                                          </p:spTgt>
                                        </p:tgtEl>
                                        <p:attrNameLst>
                                          <p:attrName>style.visibility</p:attrName>
                                        </p:attrNameLst>
                                      </p:cBhvr>
                                      <p:to>
                                        <p:strVal val="visible"/>
                                      </p:to>
                                    </p:set>
                                    <p:animEffect transition="in" filter="wipe(left)">
                                      <p:cBhvr>
                                        <p:cTn id="19" dur="500"/>
                                        <p:tgtEl>
                                          <p:spTgt spid="319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5197" t="53987" r="4705" b="29019"/>
          <a:stretch/>
        </p:blipFill>
        <p:spPr>
          <a:xfrm>
            <a:off x="1482832" y="3494322"/>
            <a:ext cx="7324165" cy="1165411"/>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8235" t="38562" r="2157" b="46013"/>
          <a:stretch/>
        </p:blipFill>
        <p:spPr>
          <a:xfrm>
            <a:off x="1658104" y="2653919"/>
            <a:ext cx="7279342" cy="1057836"/>
          </a:xfrm>
          <a:prstGeom prst="rect">
            <a:avLst/>
          </a:prstGeom>
        </p:spPr>
      </p:pic>
    </p:spTree>
    <p:extLst>
      <p:ext uri="{BB962C8B-B14F-4D97-AF65-F5344CB8AC3E}">
        <p14:creationId xmlns:p14="http://schemas.microsoft.com/office/powerpoint/2010/main" val="16195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7449" b="69116"/>
          <a:stretch/>
        </p:blipFill>
        <p:spPr>
          <a:xfrm>
            <a:off x="0" y="0"/>
            <a:ext cx="2976465" cy="2118049"/>
          </a:xfrm>
          <a:prstGeom prst="rect">
            <a:avLst/>
          </a:prstGeom>
        </p:spPr>
      </p:pic>
      <p:pic>
        <p:nvPicPr>
          <p:cNvPr id="1026" name="Picture 2" descr="C:\Users\sschreck\AppData\Local\Microsoft\Windows\Temporary Internet Files\Content.Outlook\GP5PAVGR\JITB2.jpeg"/>
          <p:cNvPicPr>
            <a:picLocks noChangeAspect="1" noChangeArrowheads="1"/>
          </p:cNvPicPr>
          <p:nvPr/>
        </p:nvPicPr>
        <p:blipFill rotWithShape="1">
          <a:blip r:embed="rId4">
            <a:extLst>
              <a:ext uri="{28A0092B-C50C-407E-A947-70E740481C1C}">
                <a14:useLocalDpi xmlns:a14="http://schemas.microsoft.com/office/drawing/2010/main" val="0"/>
              </a:ext>
            </a:extLst>
          </a:blip>
          <a:srcRect l="4226" t="1838" r="4354" b="2959"/>
          <a:stretch/>
        </p:blipFill>
        <p:spPr bwMode="auto">
          <a:xfrm rot="195274">
            <a:off x="2811846" y="633111"/>
            <a:ext cx="5068205" cy="5096165"/>
          </a:xfrm>
          <a:prstGeom prst="rect">
            <a:avLst/>
          </a:prstGeom>
          <a:ln>
            <a:noFill/>
          </a:ln>
          <a:effectLst>
            <a:outerShdw blurRad="50800" dist="38100" dir="8100000" algn="tr" rotWithShape="0">
              <a:prstClr val="black">
                <a:alpha val="40000"/>
              </a:prstClr>
            </a:outerShdw>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88232" y="3181192"/>
            <a:ext cx="7434419" cy="1567542"/>
            <a:chOff x="1488232" y="2649893"/>
            <a:chExt cx="7434419" cy="1567542"/>
          </a:xfrm>
        </p:grpSpPr>
        <p:pic>
          <p:nvPicPr>
            <p:cNvPr id="7" name="Picture 4" descr="doc 2"/>
            <p:cNvPicPr>
              <a:picLocks noChangeAspect="1" noChangeArrowheads="1"/>
            </p:cNvPicPr>
            <p:nvPr/>
          </p:nvPicPr>
          <p:blipFill rotWithShape="1">
            <a:blip r:embed="rId5">
              <a:extLst>
                <a:ext uri="{28A0092B-C50C-407E-A947-70E740481C1C}">
                  <a14:useLocalDpi xmlns:a14="http://schemas.microsoft.com/office/drawing/2010/main" val="0"/>
                </a:ext>
              </a:extLst>
            </a:blip>
            <a:srcRect l="8297" t="46290" r="8071" b="44639"/>
            <a:stretch/>
          </p:blipFill>
          <p:spPr bwMode="auto">
            <a:xfrm>
              <a:off x="1488232" y="3275044"/>
              <a:ext cx="7434419" cy="9423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rapezoid 1"/>
            <p:cNvSpPr/>
            <p:nvPr/>
          </p:nvSpPr>
          <p:spPr>
            <a:xfrm>
              <a:off x="1488232" y="2649893"/>
              <a:ext cx="7434419" cy="625151"/>
            </a:xfrm>
            <a:custGeom>
              <a:avLst/>
              <a:gdLst>
                <a:gd name="connsiteX0" fmla="*/ 0 w 7434419"/>
                <a:gd name="connsiteY0" fmla="*/ 961052 h 961052"/>
                <a:gd name="connsiteX1" fmla="*/ 1136002 w 7434419"/>
                <a:gd name="connsiteY1" fmla="*/ 0 h 961052"/>
                <a:gd name="connsiteX2" fmla="*/ 6298417 w 7434419"/>
                <a:gd name="connsiteY2" fmla="*/ 0 h 961052"/>
                <a:gd name="connsiteX3" fmla="*/ 7434419 w 7434419"/>
                <a:gd name="connsiteY3" fmla="*/ 961052 h 961052"/>
                <a:gd name="connsiteX4" fmla="*/ 0 w 7434419"/>
                <a:gd name="connsiteY4" fmla="*/ 961052 h 961052"/>
                <a:gd name="connsiteX0" fmla="*/ 0 w 7434419"/>
                <a:gd name="connsiteY0" fmla="*/ 961052 h 961052"/>
                <a:gd name="connsiteX1" fmla="*/ 1649186 w 7434419"/>
                <a:gd name="connsiteY1" fmla="*/ 261257 h 961052"/>
                <a:gd name="connsiteX2" fmla="*/ 6298417 w 7434419"/>
                <a:gd name="connsiteY2" fmla="*/ 0 h 961052"/>
                <a:gd name="connsiteX3" fmla="*/ 7434419 w 7434419"/>
                <a:gd name="connsiteY3" fmla="*/ 961052 h 961052"/>
                <a:gd name="connsiteX4" fmla="*/ 0 w 7434419"/>
                <a:gd name="connsiteY4" fmla="*/ 961052 h 961052"/>
                <a:gd name="connsiteX0" fmla="*/ 0 w 7434419"/>
                <a:gd name="connsiteY0" fmla="*/ 699795 h 699795"/>
                <a:gd name="connsiteX1" fmla="*/ 1649186 w 7434419"/>
                <a:gd name="connsiteY1" fmla="*/ 0 h 699795"/>
                <a:gd name="connsiteX2" fmla="*/ 6447706 w 7434419"/>
                <a:gd name="connsiteY2" fmla="*/ 74645 h 699795"/>
                <a:gd name="connsiteX3" fmla="*/ 7434419 w 7434419"/>
                <a:gd name="connsiteY3" fmla="*/ 699795 h 699795"/>
                <a:gd name="connsiteX4" fmla="*/ 0 w 7434419"/>
                <a:gd name="connsiteY4" fmla="*/ 699795 h 699795"/>
                <a:gd name="connsiteX0" fmla="*/ 0 w 7434419"/>
                <a:gd name="connsiteY0" fmla="*/ 634481 h 634481"/>
                <a:gd name="connsiteX1" fmla="*/ 1593202 w 7434419"/>
                <a:gd name="connsiteY1" fmla="*/ 0 h 634481"/>
                <a:gd name="connsiteX2" fmla="*/ 6447706 w 7434419"/>
                <a:gd name="connsiteY2" fmla="*/ 9331 h 634481"/>
                <a:gd name="connsiteX3" fmla="*/ 7434419 w 7434419"/>
                <a:gd name="connsiteY3" fmla="*/ 634481 h 634481"/>
                <a:gd name="connsiteX4" fmla="*/ 0 w 7434419"/>
                <a:gd name="connsiteY4" fmla="*/ 634481 h 634481"/>
                <a:gd name="connsiteX0" fmla="*/ 0 w 7434419"/>
                <a:gd name="connsiteY0" fmla="*/ 643812 h 643812"/>
                <a:gd name="connsiteX1" fmla="*/ 1639855 w 7434419"/>
                <a:gd name="connsiteY1" fmla="*/ 0 h 643812"/>
                <a:gd name="connsiteX2" fmla="*/ 6447706 w 7434419"/>
                <a:gd name="connsiteY2" fmla="*/ 18662 h 643812"/>
                <a:gd name="connsiteX3" fmla="*/ 7434419 w 7434419"/>
                <a:gd name="connsiteY3" fmla="*/ 643812 h 643812"/>
                <a:gd name="connsiteX4" fmla="*/ 0 w 7434419"/>
                <a:gd name="connsiteY4" fmla="*/ 643812 h 643812"/>
                <a:gd name="connsiteX0" fmla="*/ 0 w 7434419"/>
                <a:gd name="connsiteY0" fmla="*/ 625151 h 625151"/>
                <a:gd name="connsiteX1" fmla="*/ 1630524 w 7434419"/>
                <a:gd name="connsiteY1" fmla="*/ 0 h 625151"/>
                <a:gd name="connsiteX2" fmla="*/ 6447706 w 7434419"/>
                <a:gd name="connsiteY2" fmla="*/ 1 h 625151"/>
                <a:gd name="connsiteX3" fmla="*/ 7434419 w 7434419"/>
                <a:gd name="connsiteY3" fmla="*/ 625151 h 625151"/>
                <a:gd name="connsiteX4" fmla="*/ 0 w 7434419"/>
                <a:gd name="connsiteY4" fmla="*/ 625151 h 62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419" h="625151">
                  <a:moveTo>
                    <a:pt x="0" y="625151"/>
                  </a:moveTo>
                  <a:lnTo>
                    <a:pt x="1630524" y="0"/>
                  </a:lnTo>
                  <a:lnTo>
                    <a:pt x="6447706" y="1"/>
                  </a:lnTo>
                  <a:lnTo>
                    <a:pt x="7434419" y="625151"/>
                  </a:lnTo>
                  <a:lnTo>
                    <a:pt x="0" y="625151"/>
                  </a:lnTo>
                  <a:close/>
                </a:path>
              </a:pathLst>
            </a:custGeom>
            <a:gradFill>
              <a:gsLst>
                <a:gs pos="0">
                  <a:schemeClr val="tx1">
                    <a:lumMod val="75000"/>
                    <a:lumOff val="25000"/>
                  </a:schemeClr>
                </a:gs>
                <a:gs pos="0">
                  <a:schemeClr val="tx1">
                    <a:lumMod val="75000"/>
                    <a:lumOff val="25000"/>
                  </a:schemeClr>
                </a:gs>
                <a:gs pos="100000">
                  <a:schemeClr val="bg1">
                    <a:lumMod val="85000"/>
                    <a:alpha val="33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52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286" t="41632" b="31429"/>
          <a:stretch/>
        </p:blipFill>
        <p:spPr>
          <a:xfrm>
            <a:off x="1763486" y="2855166"/>
            <a:ext cx="7380514" cy="1847463"/>
          </a:xfrm>
          <a:prstGeom prst="rect">
            <a:avLst/>
          </a:prstGeom>
        </p:spPr>
      </p:pic>
    </p:spTree>
    <p:extLst>
      <p:ext uri="{BB962C8B-B14F-4D97-AF65-F5344CB8AC3E}">
        <p14:creationId xmlns:p14="http://schemas.microsoft.com/office/powerpoint/2010/main" val="314154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things are Different Today?</a:t>
            </a:r>
            <a:endParaRPr lang="en-US" dirty="0"/>
          </a:p>
        </p:txBody>
      </p:sp>
      <p:pic>
        <p:nvPicPr>
          <p:cNvPr id="3" name="Picture 2" descr="Parnell5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00" y="1079500"/>
            <a:ext cx="7023100" cy="4686300"/>
          </a:xfrm>
          <a:prstGeom prst="rect">
            <a:avLst/>
          </a:prstGeom>
        </p:spPr>
      </p:pic>
      <p:pic>
        <p:nvPicPr>
          <p:cNvPr id="4" name="Picture 3" descr="prison-bar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059" y="971176"/>
            <a:ext cx="7112000" cy="5020235"/>
          </a:xfrm>
          <a:prstGeom prst="rect">
            <a:avLst/>
          </a:prstGeom>
        </p:spPr>
      </p:pic>
      <p:pic>
        <p:nvPicPr>
          <p:cNvPr id="5" name="JailDoorSoundEffec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1365" y="5906247"/>
            <a:ext cx="812800" cy="812800"/>
          </a:xfrm>
          <a:prstGeom prst="rect">
            <a:avLst/>
          </a:prstGeom>
          <a:noFill/>
          <a:ln>
            <a:noFill/>
          </a:ln>
          <a:effectLst>
            <a:softEdge rad="635000"/>
          </a:effectLst>
        </p:spPr>
      </p:pic>
    </p:spTree>
    <p:extLst>
      <p:ext uri="{BB962C8B-B14F-4D97-AF65-F5344CB8AC3E}">
        <p14:creationId xmlns:p14="http://schemas.microsoft.com/office/powerpoint/2010/main" val="3346416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mediacall" presetSubtype="0" fill="hold" nodeType="withEffect">
                                  <p:stCondLst>
                                    <p:cond delay="0"/>
                                  </p:stCondLst>
                                  <p:childTnLst>
                                    <p:cmd type="call" cmd="playFrom(0.0)">
                                      <p:cBhvr>
                                        <p:cTn id="9" dur="36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554</Words>
  <Application>Microsoft Macintosh PowerPoint</Application>
  <PresentationFormat>On-screen Show (4:3)</PresentationFormat>
  <Paragraphs>68</Paragraphs>
  <Slides>15</Slides>
  <Notes>6</Notes>
  <HiddenSlides>0</HiddenSlides>
  <MMClips>1</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The Shifting Landscape of Foodborne Illness Litigation</vt:lpstr>
      <vt:lpstr>Food Production is a Risky Business</vt:lpstr>
      <vt:lpstr>It is a Global Food Economy</vt:lpstr>
      <vt:lpstr>Strict Product Liability</vt:lpstr>
      <vt:lpstr>It’s called STRICT Liability for a Reason</vt:lpstr>
      <vt:lpstr>PowerPoint Presentation</vt:lpstr>
      <vt:lpstr>PowerPoint Presentation</vt:lpstr>
      <vt:lpstr>PowerPoint Presentation</vt:lpstr>
      <vt:lpstr>Are things are Different Today?</vt:lpstr>
      <vt:lpstr>It Started with just a Little Salmonella</vt:lpstr>
      <vt:lpstr>Then there were Congressional Hearings</vt:lpstr>
      <vt:lpstr>Now a 76 Count Federal Indictment</vt:lpstr>
      <vt:lpstr>And, It Does Not Always Require Intent</vt:lpstr>
      <vt:lpstr>An Auditor’s Duty to Consumers?</vt:lpstr>
      <vt:lpstr>Lessons Learned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Bill Marler</cp:lastModifiedBy>
  <cp:revision>79</cp:revision>
  <dcterms:created xsi:type="dcterms:W3CDTF">2011-05-20T15:04:21Z</dcterms:created>
  <dcterms:modified xsi:type="dcterms:W3CDTF">2014-04-05T18:16:43Z</dcterms:modified>
</cp:coreProperties>
</file>